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58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B338CF-4BFB-EE43-90DE-B8EBA2BB026B}" type="datetimeFigureOut">
              <a:rPr lang="en-US" smtClean="0"/>
              <a:t>9/7/22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30432-F1A2-AA4F-A5E9-8FF2DC1172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26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0432-F1A2-AA4F-A5E9-8FF2DC11723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987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6937B-5B85-1E90-7FE7-257964E39D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C7DE9F-EF87-53B1-79EE-B6C642FC8E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78B9D-71F2-D9AE-965A-65F236EC3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92D997-C6CF-D7E6-83C7-9CF68136B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5DE96-FAD2-E4BC-12D4-64694F26B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00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A8CC1-8C35-71B0-CBC8-3F1C7B7A0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93B7AE-0A90-AC4C-287B-123A8413D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10E96D-62EB-DBA9-D521-F5F0E7242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EE0E4-1DB2-87DD-80F4-ABB1A412F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79E418-A165-2144-0C3D-8B2E22AF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7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3E2D81-DA1A-8706-1299-3E7030D6B9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FDA79A-6A5E-C6A9-BB75-8F36568F8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555DD-4178-F699-F28F-3AB8EC66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1FAAE-E250-374C-2078-ECEE32D51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0BCA4-9097-7D0C-F519-B906653A9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404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85DE1-211A-FA68-7B6C-4B4E11117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58ABA-E53C-7433-263A-EE1DFD082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66B0C-C488-85D4-E9F3-0F2FD011D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73BC33-0A77-D672-0ADF-82FBE0C5B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2FE51-B277-19C4-F5EB-0E0DD9AE5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0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F2773-006D-8B4E-A40E-A426F8B180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270EA0-19CC-555F-011F-2D0893DF6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02852-E80D-D376-29D0-E48EDAEC3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E0678-44EE-D7B2-3999-049024AE5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E69B81-FBDF-92C3-D29D-31AA1CB2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208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B3DCC-E65C-A74D-0783-460415EE8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B0B15-6A2A-B793-3C02-FBD6696138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24B0B2-CA34-AC9A-D207-0CD1A7A417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F12DB2-09A5-D075-02CF-AE4B8A338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D7BD6C-9844-2E76-C3FC-7C00096B0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B3872-62DB-0411-E3CE-645249ED3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174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E481C-AC0F-2512-FF91-830C5C8C3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9C3BE9-6EE0-9F41-44D4-ABF7324AB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D0525-76A1-7CE9-5230-B871CD183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8C5547-1DDA-3951-B244-68F46D504E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D49B10-6D8A-0B61-0CB0-3287E2755C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753BF93-5F6B-0AB4-3328-4EDFB9512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44460C-2DD3-6B12-EE11-B80E2CF77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E3E8D8-1594-4FE9-9E44-A130CD9B3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48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51170-D6F0-B676-08F4-A8E1E06B9D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9AD150-48EA-7A66-796D-FCC9B8BCA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93BC94-8ED0-6992-53AE-362C98986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757EA2-FDF0-BC26-072D-4240A67BC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FE7EC83-DEB0-A50F-E24C-176FA3692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6C0E7C-9F60-848E-A8F8-D7C684FAA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B12C77-B5B6-989B-82CE-ACD9BBF34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41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E5E62-3FD0-8373-4140-A229A1D43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F97949-AE11-750A-1EBD-A83382A9C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64FD64-E0F7-6DB0-82CA-5F45D50B99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2B6576-F431-24F7-2D29-DDA61EF23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D63ED-B00A-AF55-0133-E32FE4D2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B53CE0-484A-AD7A-5F45-9B226575F4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143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22177-74B3-91FA-909B-F7327AAD2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DCB4E9-6A38-F170-87BE-97AB1E8D43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63F6D6-7ED1-4FCC-1234-A4E31D0781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17C4A9-6BA3-C5B1-400C-6BC098DBD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E3CCE7-8145-0FE2-9613-C8B0BAE07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0B0BD-5A58-52B2-E5DA-1BD1ED691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59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DE0089-8587-E48A-2328-7D93F8607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8B0598-CBEB-F636-2094-1F6C02B6C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AC5FAF-26B4-19C9-F661-78803AD9EE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1F22B-E0B0-6944-B13C-91C5D0D9F363}" type="datetimeFigureOut">
              <a:rPr lang="en-US" smtClean="0"/>
              <a:t>9/7/22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C80E4-24EE-83EF-CD47-3227B49C3E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FB9BA-B31D-5752-AD55-75318344C6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8614B-C526-3B45-93C6-51727681B6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70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19A79-3A62-0CF0-4CAC-8876E97D98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Does PP tell influence the likelihood of preload responsiveness?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87AA39-C6B1-0599-B2B7-3FB33950B75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Considerations in Tamponade and Asthma</a:t>
            </a:r>
          </a:p>
        </p:txBody>
      </p:sp>
    </p:spTree>
    <p:extLst>
      <p:ext uri="{BB962C8B-B14F-4D97-AF65-F5344CB8AC3E}">
        <p14:creationId xmlns:p14="http://schemas.microsoft.com/office/powerpoint/2010/main" val="261384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8543F8E-5103-A7B7-902E-94E8C41F70DA}"/>
              </a:ext>
            </a:extLst>
          </p:cNvPr>
          <p:cNvCxnSpPr>
            <a:cxnSpLocks/>
          </p:cNvCxnSpPr>
          <p:nvPr/>
        </p:nvCxnSpPr>
        <p:spPr>
          <a:xfrm>
            <a:off x="3100552" y="1062684"/>
            <a:ext cx="0" cy="45685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DCA4D6-5462-1254-7285-3BCEC2114987}"/>
              </a:ext>
            </a:extLst>
          </p:cNvPr>
          <p:cNvCxnSpPr>
            <a:cxnSpLocks/>
          </p:cNvCxnSpPr>
          <p:nvPr/>
        </p:nvCxnSpPr>
        <p:spPr>
          <a:xfrm flipH="1">
            <a:off x="1362368" y="5631275"/>
            <a:ext cx="62493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8F77FF6-2EA3-7E39-E78E-D0E7E70BDD44}"/>
              </a:ext>
            </a:extLst>
          </p:cNvPr>
          <p:cNvSpPr txBox="1"/>
          <p:nvPr/>
        </p:nvSpPr>
        <p:spPr>
          <a:xfrm>
            <a:off x="7548698" y="5308109"/>
            <a:ext cx="1396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Pressure in Right Atrium (mmHg)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195BB6-B057-826A-3A23-4B4DA2A3B696}"/>
              </a:ext>
            </a:extLst>
          </p:cNvPr>
          <p:cNvSpPr txBox="1"/>
          <p:nvPr/>
        </p:nvSpPr>
        <p:spPr>
          <a:xfrm>
            <a:off x="2252054" y="432332"/>
            <a:ext cx="1841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Cardiac Output (L/min)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EBD7191-7BD4-2F87-7F16-154B0B04A6BE}"/>
              </a:ext>
            </a:extLst>
          </p:cNvPr>
          <p:cNvCxnSpPr/>
          <p:nvPr/>
        </p:nvCxnSpPr>
        <p:spPr>
          <a:xfrm flipH="1" flipV="1">
            <a:off x="3002692" y="2706130"/>
            <a:ext cx="2940908" cy="292514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2252F8-A747-7ADA-D6B4-E392F4482CBE}"/>
              </a:ext>
            </a:extLst>
          </p:cNvPr>
          <p:cNvCxnSpPr>
            <a:cxnSpLocks/>
          </p:cNvCxnSpPr>
          <p:nvPr/>
        </p:nvCxnSpPr>
        <p:spPr>
          <a:xfrm flipH="1">
            <a:off x="1602260" y="2706130"/>
            <a:ext cx="140043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9C0067C-21FD-D9D2-8984-354FD6294789}"/>
              </a:ext>
            </a:extLst>
          </p:cNvPr>
          <p:cNvSpPr txBox="1"/>
          <p:nvPr/>
        </p:nvSpPr>
        <p:spPr>
          <a:xfrm>
            <a:off x="4977214" y="5795316"/>
            <a:ext cx="1804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Mean systemic filling pressure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922FD-9C4B-1799-77E7-3DD21E780AE1}"/>
              </a:ext>
            </a:extLst>
          </p:cNvPr>
          <p:cNvSpPr txBox="1"/>
          <p:nvPr/>
        </p:nvSpPr>
        <p:spPr>
          <a:xfrm>
            <a:off x="159645" y="1782800"/>
            <a:ext cx="2644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Venous return does not increase further due to venous collapse 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1BA5C74-899B-61F6-4D91-6FC26804D559}"/>
              </a:ext>
            </a:extLst>
          </p:cNvPr>
          <p:cNvCxnSpPr>
            <a:cxnSpLocks/>
          </p:cNvCxnSpPr>
          <p:nvPr/>
        </p:nvCxnSpPr>
        <p:spPr>
          <a:xfrm flipV="1">
            <a:off x="2803991" y="2694497"/>
            <a:ext cx="1310809" cy="29614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reeform 28">
            <a:extLst>
              <a:ext uri="{FF2B5EF4-FFF2-40B4-BE49-F238E27FC236}">
                <a16:creationId xmlns:a16="http://schemas.microsoft.com/office/drawing/2014/main" id="{19E8AC1B-18E4-0482-7DE5-F9BC75386815}"/>
              </a:ext>
            </a:extLst>
          </p:cNvPr>
          <p:cNvSpPr/>
          <p:nvPr/>
        </p:nvSpPr>
        <p:spPr>
          <a:xfrm rot="861392">
            <a:off x="4294257" y="1316809"/>
            <a:ext cx="2483708" cy="1723442"/>
          </a:xfrm>
          <a:custGeom>
            <a:avLst/>
            <a:gdLst>
              <a:gd name="connsiteX0" fmla="*/ 0 w 2483708"/>
              <a:gd name="connsiteY0" fmla="*/ 1186249 h 1186249"/>
              <a:gd name="connsiteX1" fmla="*/ 568411 w 2483708"/>
              <a:gd name="connsiteY1" fmla="*/ 518984 h 1186249"/>
              <a:gd name="connsiteX2" fmla="*/ 2483708 w 2483708"/>
              <a:gd name="connsiteY2" fmla="*/ 0 h 1186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83708" h="1186249">
                <a:moveTo>
                  <a:pt x="0" y="1186249"/>
                </a:moveTo>
                <a:cubicBezTo>
                  <a:pt x="77230" y="951470"/>
                  <a:pt x="154460" y="716692"/>
                  <a:pt x="568411" y="518984"/>
                </a:cubicBezTo>
                <a:cubicBezTo>
                  <a:pt x="982362" y="321276"/>
                  <a:pt x="2189205" y="35011"/>
                  <a:pt x="2483708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5D7318F-46FB-A2F9-4E9D-1EE5E03A7069}"/>
              </a:ext>
            </a:extLst>
          </p:cNvPr>
          <p:cNvSpPr txBox="1"/>
          <p:nvPr/>
        </p:nvSpPr>
        <p:spPr>
          <a:xfrm>
            <a:off x="4389771" y="3299672"/>
            <a:ext cx="18503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itchFamily="2" charset="2"/>
              </a:rPr>
              <a:t> Actual CO and </a:t>
            </a:r>
            <a:r>
              <a:rPr lang="en-US" dirty="0" err="1">
                <a:sym typeface="Wingdings" pitchFamily="2" charset="2"/>
              </a:rPr>
              <a:t>RA_pressure</a:t>
            </a:r>
            <a:r>
              <a:rPr lang="en-US" dirty="0">
                <a:sym typeface="Wingdings" pitchFamily="2" charset="2"/>
              </a:rPr>
              <a:t> that results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E64E23C-854F-DF47-4CB3-05EDBD42D932}"/>
              </a:ext>
            </a:extLst>
          </p:cNvPr>
          <p:cNvSpPr txBox="1"/>
          <p:nvPr/>
        </p:nvSpPr>
        <p:spPr>
          <a:xfrm>
            <a:off x="6781300" y="1041592"/>
            <a:ext cx="2572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Right Ventricle Starling Curve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F3DF5C4-C859-6CD0-38A2-A3698BB26C41}"/>
              </a:ext>
            </a:extLst>
          </p:cNvPr>
          <p:cNvCxnSpPr>
            <a:cxnSpLocks/>
          </p:cNvCxnSpPr>
          <p:nvPr/>
        </p:nvCxnSpPr>
        <p:spPr>
          <a:xfrm flipV="1">
            <a:off x="3781166" y="3429000"/>
            <a:ext cx="0" cy="2184635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7A7F520-D2B3-9D4A-861E-997A553A7E00}"/>
              </a:ext>
            </a:extLst>
          </p:cNvPr>
          <p:cNvCxnSpPr>
            <a:cxnSpLocks/>
          </p:cNvCxnSpPr>
          <p:nvPr/>
        </p:nvCxnSpPr>
        <p:spPr>
          <a:xfrm>
            <a:off x="3100552" y="3470187"/>
            <a:ext cx="672373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1349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8543F8E-5103-A7B7-902E-94E8C41F70DA}"/>
              </a:ext>
            </a:extLst>
          </p:cNvPr>
          <p:cNvCxnSpPr>
            <a:cxnSpLocks/>
          </p:cNvCxnSpPr>
          <p:nvPr/>
        </p:nvCxnSpPr>
        <p:spPr>
          <a:xfrm>
            <a:off x="3100552" y="1062684"/>
            <a:ext cx="0" cy="45685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DCA4D6-5462-1254-7285-3BCEC2114987}"/>
              </a:ext>
            </a:extLst>
          </p:cNvPr>
          <p:cNvCxnSpPr>
            <a:cxnSpLocks/>
          </p:cNvCxnSpPr>
          <p:nvPr/>
        </p:nvCxnSpPr>
        <p:spPr>
          <a:xfrm flipH="1">
            <a:off x="1362368" y="5631275"/>
            <a:ext cx="62493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8F77FF6-2EA3-7E39-E78E-D0E7E70BDD44}"/>
              </a:ext>
            </a:extLst>
          </p:cNvPr>
          <p:cNvSpPr txBox="1"/>
          <p:nvPr/>
        </p:nvSpPr>
        <p:spPr>
          <a:xfrm>
            <a:off x="7548698" y="5308109"/>
            <a:ext cx="1396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Pressure in Right Atrium (mmHg)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195BB6-B057-826A-3A23-4B4DA2A3B696}"/>
              </a:ext>
            </a:extLst>
          </p:cNvPr>
          <p:cNvSpPr txBox="1"/>
          <p:nvPr/>
        </p:nvSpPr>
        <p:spPr>
          <a:xfrm>
            <a:off x="2252054" y="432332"/>
            <a:ext cx="1841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Cardiac Output (L/min)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EBD7191-7BD4-2F87-7F16-154B0B04A6BE}"/>
              </a:ext>
            </a:extLst>
          </p:cNvPr>
          <p:cNvCxnSpPr>
            <a:cxnSpLocks/>
          </p:cNvCxnSpPr>
          <p:nvPr/>
        </p:nvCxnSpPr>
        <p:spPr>
          <a:xfrm flipH="1" flipV="1">
            <a:off x="4899210" y="3002692"/>
            <a:ext cx="2642747" cy="2628583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2252F8-A747-7ADA-D6B4-E392F4482CBE}"/>
              </a:ext>
            </a:extLst>
          </p:cNvPr>
          <p:cNvCxnSpPr>
            <a:cxnSpLocks/>
          </p:cNvCxnSpPr>
          <p:nvPr/>
        </p:nvCxnSpPr>
        <p:spPr>
          <a:xfrm flipH="1">
            <a:off x="1071040" y="3032744"/>
            <a:ext cx="3852792" cy="0"/>
          </a:xfrm>
          <a:prstGeom prst="line">
            <a:avLst/>
          </a:prstGeom>
          <a:ln w="381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9C0067C-21FD-D9D2-8984-354FD6294789}"/>
              </a:ext>
            </a:extLst>
          </p:cNvPr>
          <p:cNvSpPr txBox="1"/>
          <p:nvPr/>
        </p:nvSpPr>
        <p:spPr>
          <a:xfrm>
            <a:off x="4977214" y="5795316"/>
            <a:ext cx="1804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Mean systemic filling pressure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922FD-9C4B-1799-77E7-3DD21E780AE1}"/>
              </a:ext>
            </a:extLst>
          </p:cNvPr>
          <p:cNvSpPr txBox="1"/>
          <p:nvPr/>
        </p:nvSpPr>
        <p:spPr>
          <a:xfrm>
            <a:off x="281753" y="4063496"/>
            <a:ext cx="2644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Venous collapse happens at higher RA pressure due to elevated </a:t>
            </a:r>
            <a:r>
              <a:rPr lang="en-US" dirty="0" err="1"/>
              <a:t>P_pericardium</a:t>
            </a:r>
            <a:endParaRPr lang="en-US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1BA5C74-899B-61F6-4D91-6FC26804D559}"/>
              </a:ext>
            </a:extLst>
          </p:cNvPr>
          <p:cNvCxnSpPr>
            <a:cxnSpLocks/>
          </p:cNvCxnSpPr>
          <p:nvPr/>
        </p:nvCxnSpPr>
        <p:spPr>
          <a:xfrm flipV="1">
            <a:off x="2803991" y="2694497"/>
            <a:ext cx="1310809" cy="29614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4D92A64-F4B6-37CF-1287-8D3E8AAF4385}"/>
              </a:ext>
            </a:extLst>
          </p:cNvPr>
          <p:cNvSpPr txBox="1"/>
          <p:nvPr/>
        </p:nvSpPr>
        <p:spPr>
          <a:xfrm>
            <a:off x="6781300" y="1041592"/>
            <a:ext cx="2572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Right Ventricle Starling Curve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985F342-AA4F-1F2F-DE4D-AD4D69506CA5}"/>
              </a:ext>
            </a:extLst>
          </p:cNvPr>
          <p:cNvCxnSpPr>
            <a:cxnSpLocks/>
          </p:cNvCxnSpPr>
          <p:nvPr/>
        </p:nvCxnSpPr>
        <p:spPr>
          <a:xfrm flipH="1" flipV="1">
            <a:off x="4923832" y="3941805"/>
            <a:ext cx="1698575" cy="1689470"/>
          </a:xfrm>
          <a:prstGeom prst="lin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8E60D2B-E5DE-CE64-BCFA-82DA5AE4205F}"/>
              </a:ext>
            </a:extLst>
          </p:cNvPr>
          <p:cNvCxnSpPr>
            <a:cxnSpLocks/>
          </p:cNvCxnSpPr>
          <p:nvPr/>
        </p:nvCxnSpPr>
        <p:spPr>
          <a:xfrm flipH="1">
            <a:off x="1362368" y="3941805"/>
            <a:ext cx="3561464" cy="0"/>
          </a:xfrm>
          <a:prstGeom prst="line">
            <a:avLst/>
          </a:prstGeom>
          <a:ln w="38100">
            <a:solidFill>
              <a:schemeClr val="accent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AE4E0B6B-3123-C397-46C0-B71DE900A762}"/>
              </a:ext>
            </a:extLst>
          </p:cNvPr>
          <p:cNvCxnSpPr/>
          <p:nvPr/>
        </p:nvCxnSpPr>
        <p:spPr>
          <a:xfrm flipV="1">
            <a:off x="5090984" y="3682312"/>
            <a:ext cx="346271" cy="28420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8618CC21-BD6F-6FE1-3A7A-55E8322E36FC}"/>
              </a:ext>
            </a:extLst>
          </p:cNvPr>
          <p:cNvSpPr txBox="1"/>
          <p:nvPr/>
        </p:nvSpPr>
        <p:spPr>
          <a:xfrm>
            <a:off x="3751398" y="893660"/>
            <a:ext cx="2644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Pulsus Paradoxus in Tamponade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6D74FD3-E4C8-2314-7E4A-75B5174AAC18}"/>
              </a:ext>
            </a:extLst>
          </p:cNvPr>
          <p:cNvSpPr txBox="1"/>
          <p:nvPr/>
        </p:nvSpPr>
        <p:spPr>
          <a:xfrm>
            <a:off x="6097676" y="2517032"/>
            <a:ext cx="26443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Fluids increase mean systemic filling pressure, and thereby increase CO where venous return plateaus 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A657FD8B-72F3-7FC1-BCB0-493D27DA38CF}"/>
              </a:ext>
            </a:extLst>
          </p:cNvPr>
          <p:cNvCxnSpPr>
            <a:cxnSpLocks/>
          </p:cNvCxnSpPr>
          <p:nvPr/>
        </p:nvCxnSpPr>
        <p:spPr>
          <a:xfrm flipV="1">
            <a:off x="2803991" y="2694497"/>
            <a:ext cx="1310809" cy="296149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reeform 31">
            <a:extLst>
              <a:ext uri="{FF2B5EF4-FFF2-40B4-BE49-F238E27FC236}">
                <a16:creationId xmlns:a16="http://schemas.microsoft.com/office/drawing/2014/main" id="{F5108EA6-2D4C-0F2C-F3D5-78960F888561}"/>
              </a:ext>
            </a:extLst>
          </p:cNvPr>
          <p:cNvSpPr/>
          <p:nvPr/>
        </p:nvSpPr>
        <p:spPr>
          <a:xfrm rot="861392">
            <a:off x="4294257" y="1316809"/>
            <a:ext cx="2483708" cy="1723442"/>
          </a:xfrm>
          <a:custGeom>
            <a:avLst/>
            <a:gdLst>
              <a:gd name="connsiteX0" fmla="*/ 0 w 2483708"/>
              <a:gd name="connsiteY0" fmla="*/ 1186249 h 1186249"/>
              <a:gd name="connsiteX1" fmla="*/ 568411 w 2483708"/>
              <a:gd name="connsiteY1" fmla="*/ 518984 h 1186249"/>
              <a:gd name="connsiteX2" fmla="*/ 2483708 w 2483708"/>
              <a:gd name="connsiteY2" fmla="*/ 0 h 1186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483708" h="1186249">
                <a:moveTo>
                  <a:pt x="0" y="1186249"/>
                </a:moveTo>
                <a:cubicBezTo>
                  <a:pt x="77230" y="951470"/>
                  <a:pt x="154460" y="716692"/>
                  <a:pt x="568411" y="518984"/>
                </a:cubicBezTo>
                <a:cubicBezTo>
                  <a:pt x="982362" y="321276"/>
                  <a:pt x="2189205" y="35011"/>
                  <a:pt x="2483708" y="0"/>
                </a:cubicBezTo>
              </a:path>
            </a:pathLst>
          </a:cu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6D9DE0D-5C34-5F6A-FAAA-85EE087B9410}"/>
              </a:ext>
            </a:extLst>
          </p:cNvPr>
          <p:cNvCxnSpPr>
            <a:cxnSpLocks/>
          </p:cNvCxnSpPr>
          <p:nvPr/>
        </p:nvCxnSpPr>
        <p:spPr>
          <a:xfrm flipV="1">
            <a:off x="3580898" y="3899562"/>
            <a:ext cx="0" cy="175642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FDEB497-68ED-2614-2110-DE800DA7352D}"/>
              </a:ext>
            </a:extLst>
          </p:cNvPr>
          <p:cNvCxnSpPr>
            <a:cxnSpLocks/>
          </p:cNvCxnSpPr>
          <p:nvPr/>
        </p:nvCxnSpPr>
        <p:spPr>
          <a:xfrm>
            <a:off x="3100552" y="3899562"/>
            <a:ext cx="480346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FEC74A6-70F7-28D1-106F-A7B129048AF0}"/>
              </a:ext>
            </a:extLst>
          </p:cNvPr>
          <p:cNvCxnSpPr>
            <a:cxnSpLocks/>
          </p:cNvCxnSpPr>
          <p:nvPr/>
        </p:nvCxnSpPr>
        <p:spPr>
          <a:xfrm flipV="1">
            <a:off x="3988672" y="3002692"/>
            <a:ext cx="0" cy="257915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60CAD47-C0E9-0499-C8E9-E1AE22035442}"/>
              </a:ext>
            </a:extLst>
          </p:cNvPr>
          <p:cNvCxnSpPr>
            <a:cxnSpLocks/>
          </p:cNvCxnSpPr>
          <p:nvPr/>
        </p:nvCxnSpPr>
        <p:spPr>
          <a:xfrm>
            <a:off x="3100552" y="3002692"/>
            <a:ext cx="888120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AF3598BE-441E-2D6D-31B3-B7E8D6BE79DD}"/>
              </a:ext>
            </a:extLst>
          </p:cNvPr>
          <p:cNvSpPr txBox="1"/>
          <p:nvPr/>
        </p:nvSpPr>
        <p:spPr>
          <a:xfrm>
            <a:off x="1483216" y="3110501"/>
            <a:ext cx="1622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Large change in CO</a:t>
            </a:r>
          </a:p>
        </p:txBody>
      </p:sp>
    </p:spTree>
    <p:extLst>
      <p:ext uri="{BB962C8B-B14F-4D97-AF65-F5344CB8AC3E}">
        <p14:creationId xmlns:p14="http://schemas.microsoft.com/office/powerpoint/2010/main" val="139593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8543F8E-5103-A7B7-902E-94E8C41F70DA}"/>
              </a:ext>
            </a:extLst>
          </p:cNvPr>
          <p:cNvCxnSpPr>
            <a:cxnSpLocks/>
          </p:cNvCxnSpPr>
          <p:nvPr/>
        </p:nvCxnSpPr>
        <p:spPr>
          <a:xfrm>
            <a:off x="3100552" y="1062684"/>
            <a:ext cx="0" cy="45685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DCA4D6-5462-1254-7285-3BCEC2114987}"/>
              </a:ext>
            </a:extLst>
          </p:cNvPr>
          <p:cNvCxnSpPr>
            <a:cxnSpLocks/>
          </p:cNvCxnSpPr>
          <p:nvPr/>
        </p:nvCxnSpPr>
        <p:spPr>
          <a:xfrm flipH="1">
            <a:off x="1362368" y="5631275"/>
            <a:ext cx="624939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38F77FF6-2EA3-7E39-E78E-D0E7E70BDD44}"/>
              </a:ext>
            </a:extLst>
          </p:cNvPr>
          <p:cNvSpPr txBox="1"/>
          <p:nvPr/>
        </p:nvSpPr>
        <p:spPr>
          <a:xfrm>
            <a:off x="7548698" y="5308109"/>
            <a:ext cx="13963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Pressure in Right Atrium (mmHg)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195BB6-B057-826A-3A23-4B4DA2A3B696}"/>
              </a:ext>
            </a:extLst>
          </p:cNvPr>
          <p:cNvSpPr txBox="1"/>
          <p:nvPr/>
        </p:nvSpPr>
        <p:spPr>
          <a:xfrm>
            <a:off x="2252054" y="432332"/>
            <a:ext cx="1841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Cardiac Output (L/min)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EBD7191-7BD4-2F87-7F16-154B0B04A6BE}"/>
              </a:ext>
            </a:extLst>
          </p:cNvPr>
          <p:cNvCxnSpPr>
            <a:cxnSpLocks/>
          </p:cNvCxnSpPr>
          <p:nvPr/>
        </p:nvCxnSpPr>
        <p:spPr>
          <a:xfrm flipH="1" flipV="1">
            <a:off x="3098812" y="1892227"/>
            <a:ext cx="3759196" cy="373904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42252F8-A747-7ADA-D6B4-E392F4482CBE}"/>
              </a:ext>
            </a:extLst>
          </p:cNvPr>
          <p:cNvCxnSpPr>
            <a:cxnSpLocks/>
          </p:cNvCxnSpPr>
          <p:nvPr/>
        </p:nvCxnSpPr>
        <p:spPr>
          <a:xfrm flipH="1">
            <a:off x="1700120" y="1886115"/>
            <a:ext cx="1400432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9C0067C-21FD-D9D2-8984-354FD6294789}"/>
              </a:ext>
            </a:extLst>
          </p:cNvPr>
          <p:cNvSpPr txBox="1"/>
          <p:nvPr/>
        </p:nvSpPr>
        <p:spPr>
          <a:xfrm>
            <a:off x="4977214" y="5795316"/>
            <a:ext cx="18040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Mean systemic filling pressure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27922FD-9C4B-1799-77E7-3DD21E780AE1}"/>
              </a:ext>
            </a:extLst>
          </p:cNvPr>
          <p:cNvSpPr txBox="1"/>
          <p:nvPr/>
        </p:nvSpPr>
        <p:spPr>
          <a:xfrm>
            <a:off x="164165" y="1936784"/>
            <a:ext cx="264434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Venous return  already elevated due to below atmospheric intra-thoracic pressure from respiratory efforts (up to -30 cmH2O)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5D7318F-46FB-A2F9-4E9D-1EE5E03A7069}"/>
              </a:ext>
            </a:extLst>
          </p:cNvPr>
          <p:cNvSpPr txBox="1"/>
          <p:nvPr/>
        </p:nvSpPr>
        <p:spPr>
          <a:xfrm>
            <a:off x="6540889" y="3646627"/>
            <a:ext cx="50383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ym typeface="Wingdings" pitchFamily="2" charset="2"/>
              </a:rPr>
              <a:t>Fluids only move </a:t>
            </a:r>
            <a:r>
              <a:rPr lang="en-US" dirty="0" err="1">
                <a:sym typeface="Wingdings" pitchFamily="2" charset="2"/>
              </a:rPr>
              <a:t>RA_pressure</a:t>
            </a:r>
            <a:r>
              <a:rPr lang="en-US" dirty="0">
                <a:sym typeface="Wingdings" pitchFamily="2" charset="2"/>
              </a:rPr>
              <a:t> and CO operating point further onto flattened portion of RV starling curve</a:t>
            </a:r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E64E23C-854F-DF47-4CB3-05EDBD42D932}"/>
              </a:ext>
            </a:extLst>
          </p:cNvPr>
          <p:cNvSpPr txBox="1"/>
          <p:nvPr/>
        </p:nvSpPr>
        <p:spPr>
          <a:xfrm>
            <a:off x="7220471" y="2505670"/>
            <a:ext cx="412971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Right Ventricle Starling Curve – flattened due to increased afterload/PVR due to elevated lung volumes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5CFF29F-3755-93E8-D311-1E3CDEC3E4DB}"/>
              </a:ext>
            </a:extLst>
          </p:cNvPr>
          <p:cNvSpPr txBox="1"/>
          <p:nvPr/>
        </p:nvSpPr>
        <p:spPr>
          <a:xfrm>
            <a:off x="3751398" y="893660"/>
            <a:ext cx="2644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Pulsus Paradoxus in Asthma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A3617AD-3C93-DDDE-74F3-412DA4631662}"/>
              </a:ext>
            </a:extLst>
          </p:cNvPr>
          <p:cNvGrpSpPr/>
          <p:nvPr/>
        </p:nvGrpSpPr>
        <p:grpSpPr>
          <a:xfrm>
            <a:off x="2752005" y="2304657"/>
            <a:ext cx="4054008" cy="3337718"/>
            <a:chOff x="2803991" y="1411105"/>
            <a:chExt cx="3926106" cy="4244883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BA3F8C4C-5061-0CD6-8806-4C3F5B63109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03991" y="2694497"/>
              <a:ext cx="1310809" cy="2961491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7DF0355A-14F1-5584-B016-C871A4319320}"/>
                </a:ext>
              </a:extLst>
            </p:cNvPr>
            <p:cNvSpPr/>
            <p:nvPr/>
          </p:nvSpPr>
          <p:spPr>
            <a:xfrm rot="861392">
              <a:off x="4246389" y="1411105"/>
              <a:ext cx="2483708" cy="1723441"/>
            </a:xfrm>
            <a:custGeom>
              <a:avLst/>
              <a:gdLst>
                <a:gd name="connsiteX0" fmla="*/ 0 w 2483708"/>
                <a:gd name="connsiteY0" fmla="*/ 1186249 h 1186249"/>
                <a:gd name="connsiteX1" fmla="*/ 568411 w 2483708"/>
                <a:gd name="connsiteY1" fmla="*/ 518984 h 1186249"/>
                <a:gd name="connsiteX2" fmla="*/ 2483708 w 2483708"/>
                <a:gd name="connsiteY2" fmla="*/ 0 h 11862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83708" h="1186249">
                  <a:moveTo>
                    <a:pt x="0" y="1186249"/>
                  </a:moveTo>
                  <a:cubicBezTo>
                    <a:pt x="77230" y="951470"/>
                    <a:pt x="154460" y="716692"/>
                    <a:pt x="568411" y="518984"/>
                  </a:cubicBezTo>
                  <a:cubicBezTo>
                    <a:pt x="982362" y="321276"/>
                    <a:pt x="2189205" y="35011"/>
                    <a:pt x="2483708" y="0"/>
                  </a:cubicBezTo>
                </a:path>
              </a:pathLst>
            </a:cu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1EBD5B5-E249-8CB1-0D4D-2BB4FA24F578}"/>
              </a:ext>
            </a:extLst>
          </p:cNvPr>
          <p:cNvCxnSpPr>
            <a:cxnSpLocks/>
          </p:cNvCxnSpPr>
          <p:nvPr/>
        </p:nvCxnSpPr>
        <p:spPr>
          <a:xfrm flipV="1">
            <a:off x="5173787" y="3674816"/>
            <a:ext cx="222564" cy="1826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554D061-E6CD-A24D-F7EC-213789D24A81}"/>
              </a:ext>
            </a:extLst>
          </p:cNvPr>
          <p:cNvCxnSpPr>
            <a:cxnSpLocks/>
          </p:cNvCxnSpPr>
          <p:nvPr/>
        </p:nvCxnSpPr>
        <p:spPr>
          <a:xfrm flipH="1" flipV="1">
            <a:off x="3088323" y="1242703"/>
            <a:ext cx="4416358" cy="4392688"/>
          </a:xfrm>
          <a:prstGeom prst="line">
            <a:avLst/>
          </a:prstGeom>
          <a:ln w="3810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6D508CE-7D0D-2B5E-7BAC-1FDD1E532078}"/>
              </a:ext>
            </a:extLst>
          </p:cNvPr>
          <p:cNvCxnSpPr>
            <a:cxnSpLocks/>
          </p:cNvCxnSpPr>
          <p:nvPr/>
        </p:nvCxnSpPr>
        <p:spPr>
          <a:xfrm flipH="1">
            <a:off x="1687891" y="1255060"/>
            <a:ext cx="1400432" cy="0"/>
          </a:xfrm>
          <a:prstGeom prst="line">
            <a:avLst/>
          </a:prstGeom>
          <a:ln w="38100">
            <a:solidFill>
              <a:schemeClr val="accent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525DAB6-774C-C169-4115-C013799DA312}"/>
              </a:ext>
            </a:extLst>
          </p:cNvPr>
          <p:cNvCxnSpPr>
            <a:cxnSpLocks/>
          </p:cNvCxnSpPr>
          <p:nvPr/>
        </p:nvCxnSpPr>
        <p:spPr>
          <a:xfrm flipV="1">
            <a:off x="4285234" y="3052119"/>
            <a:ext cx="0" cy="257915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2737184-A563-BCD7-2C3E-701B3908ABE4}"/>
              </a:ext>
            </a:extLst>
          </p:cNvPr>
          <p:cNvCxnSpPr>
            <a:cxnSpLocks/>
          </p:cNvCxnSpPr>
          <p:nvPr/>
        </p:nvCxnSpPr>
        <p:spPr>
          <a:xfrm>
            <a:off x="3098812" y="3052119"/>
            <a:ext cx="1186422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5BCE81E1-B326-A138-7122-3D25F705E0E4}"/>
              </a:ext>
            </a:extLst>
          </p:cNvPr>
          <p:cNvCxnSpPr>
            <a:cxnSpLocks/>
          </p:cNvCxnSpPr>
          <p:nvPr/>
        </p:nvCxnSpPr>
        <p:spPr>
          <a:xfrm flipV="1">
            <a:off x="4647698" y="2799166"/>
            <a:ext cx="0" cy="283210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41D6F29-E697-5FE2-52DD-E42EADD8A8F5}"/>
              </a:ext>
            </a:extLst>
          </p:cNvPr>
          <p:cNvCxnSpPr>
            <a:cxnSpLocks/>
          </p:cNvCxnSpPr>
          <p:nvPr/>
        </p:nvCxnSpPr>
        <p:spPr>
          <a:xfrm>
            <a:off x="3098812" y="2799166"/>
            <a:ext cx="1548886" cy="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B635827-54DF-4209-0F7F-0B37C3DF7ECE}"/>
              </a:ext>
            </a:extLst>
          </p:cNvPr>
          <p:cNvSpPr txBox="1"/>
          <p:nvPr/>
        </p:nvSpPr>
        <p:spPr>
          <a:xfrm>
            <a:off x="4208943" y="1738907"/>
            <a:ext cx="4071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Small (if any – depending where exactly Starling curve flattens) change in CO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EE2053-498D-89DD-B540-F4AFF638D5BA}"/>
              </a:ext>
            </a:extLst>
          </p:cNvPr>
          <p:cNvSpPr txBox="1"/>
          <p:nvPr/>
        </p:nvSpPr>
        <p:spPr>
          <a:xfrm>
            <a:off x="357985" y="5830190"/>
            <a:ext cx="392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ym typeface="Wingdings" pitchFamily="2" charset="2"/>
              </a:rPr>
              <a:t>Limitation: Guyton curves use gauge pressure, whereas relevant pressure in Asthma are transmural pressures because intrathoracic pressure is negative during inspiration, may be positive on expiration if air trapping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7647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239</Words>
  <Application>Microsoft Macintosh PowerPoint</Application>
  <PresentationFormat>Widescreen</PresentationFormat>
  <Paragraphs>26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Does PP tell influence the likelihood of preload responsiveness?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LOCKE</dc:creator>
  <cp:lastModifiedBy>BRIAN LOCKE</cp:lastModifiedBy>
  <cp:revision>7</cp:revision>
  <dcterms:created xsi:type="dcterms:W3CDTF">2022-09-07T17:29:46Z</dcterms:created>
  <dcterms:modified xsi:type="dcterms:W3CDTF">2022-09-08T00:10:17Z</dcterms:modified>
</cp:coreProperties>
</file>